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48" autoAdjust="0"/>
    <p:restoredTop sz="94660"/>
  </p:normalViewPr>
  <p:slideViewPr>
    <p:cSldViewPr snapToGrid="0">
      <p:cViewPr varScale="1">
        <p:scale>
          <a:sx n="86" d="100"/>
          <a:sy n="86" d="100"/>
        </p:scale>
        <p:origin x="3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n 6">
            <a:extLst>
              <a:ext uri="{FF2B5EF4-FFF2-40B4-BE49-F238E27FC236}">
                <a16:creationId xmlns:a16="http://schemas.microsoft.com/office/drawing/2014/main" id="{B36328C2-8BFB-4DC4-A116-7D5BF746D29B}"/>
              </a:ext>
            </a:extLst>
          </p:cNvPr>
          <p:cNvSpPr/>
          <p:nvPr/>
        </p:nvSpPr>
        <p:spPr>
          <a:xfrm>
            <a:off x="3222593" y="952130"/>
            <a:ext cx="5397624" cy="495374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درسنامه یارش</a:t>
            </a:r>
          </a:p>
          <a:p>
            <a:pPr algn="ctr"/>
            <a:r>
              <a:rPr lang="fa-IR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پونه نیکوی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A61E15-8B1B-43D4-B98F-4FCF7D9F1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16" y="5686117"/>
            <a:ext cx="1060706" cy="86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575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que 4">
            <a:extLst>
              <a:ext uri="{FF2B5EF4-FFF2-40B4-BE49-F238E27FC236}">
                <a16:creationId xmlns:a16="http://schemas.microsoft.com/office/drawing/2014/main" id="{0003E3B6-6A14-4011-B22F-B9CF95464AEF}"/>
              </a:ext>
            </a:extLst>
          </p:cNvPr>
          <p:cNvSpPr/>
          <p:nvPr/>
        </p:nvSpPr>
        <p:spPr>
          <a:xfrm>
            <a:off x="4499781" y="2466876"/>
            <a:ext cx="2858609" cy="2130640"/>
          </a:xfrm>
          <a:prstGeom prst="plaqu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/>
              <a:t>زنده بمان تالاب!</a:t>
            </a:r>
            <a:endParaRPr lang="en-US" sz="2800" b="1" dirty="0"/>
          </a:p>
        </p:txBody>
      </p:sp>
      <p:sp>
        <p:nvSpPr>
          <p:cNvPr id="9" name="Arrow: Circular 8">
            <a:extLst>
              <a:ext uri="{FF2B5EF4-FFF2-40B4-BE49-F238E27FC236}">
                <a16:creationId xmlns:a16="http://schemas.microsoft.com/office/drawing/2014/main" id="{BB9A0851-678F-46DC-A2AB-476E04BF34BC}"/>
              </a:ext>
            </a:extLst>
          </p:cNvPr>
          <p:cNvSpPr/>
          <p:nvPr/>
        </p:nvSpPr>
        <p:spPr>
          <a:xfrm rot="11659431" flipH="1">
            <a:off x="7368695" y="3733414"/>
            <a:ext cx="1893682" cy="2130640"/>
          </a:xfrm>
          <a:prstGeom prst="circular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Arrow: Circular 9">
            <a:extLst>
              <a:ext uri="{FF2B5EF4-FFF2-40B4-BE49-F238E27FC236}">
                <a16:creationId xmlns:a16="http://schemas.microsoft.com/office/drawing/2014/main" id="{BB2CA632-C5A9-4FFF-B2A7-4E82A1ADD899}"/>
              </a:ext>
            </a:extLst>
          </p:cNvPr>
          <p:cNvSpPr/>
          <p:nvPr/>
        </p:nvSpPr>
        <p:spPr>
          <a:xfrm rot="21000963">
            <a:off x="7384573" y="1146154"/>
            <a:ext cx="1941939" cy="2130640"/>
          </a:xfrm>
          <a:prstGeom prst="circularArrow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row: Circular 10">
            <a:extLst>
              <a:ext uri="{FF2B5EF4-FFF2-40B4-BE49-F238E27FC236}">
                <a16:creationId xmlns:a16="http://schemas.microsoft.com/office/drawing/2014/main" id="{8A5C5B87-E8A5-41E8-B727-66D00E8C32DE}"/>
              </a:ext>
            </a:extLst>
          </p:cNvPr>
          <p:cNvSpPr/>
          <p:nvPr/>
        </p:nvSpPr>
        <p:spPr>
          <a:xfrm rot="692270" flipH="1">
            <a:off x="2468338" y="1080847"/>
            <a:ext cx="1982221" cy="2130640"/>
          </a:xfrm>
          <a:prstGeom prst="circularArrow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Arrow: Circular 11">
            <a:extLst>
              <a:ext uri="{FF2B5EF4-FFF2-40B4-BE49-F238E27FC236}">
                <a16:creationId xmlns:a16="http://schemas.microsoft.com/office/drawing/2014/main" id="{DFBEB26F-8648-4C4A-A32E-B073538E0347}"/>
              </a:ext>
            </a:extLst>
          </p:cNvPr>
          <p:cNvSpPr/>
          <p:nvPr/>
        </p:nvSpPr>
        <p:spPr>
          <a:xfrm rot="9708542">
            <a:off x="2559279" y="3782420"/>
            <a:ext cx="1944148" cy="2130640"/>
          </a:xfrm>
          <a:prstGeom prst="circular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lowchart: Preparation 12">
            <a:extLst>
              <a:ext uri="{FF2B5EF4-FFF2-40B4-BE49-F238E27FC236}">
                <a16:creationId xmlns:a16="http://schemas.microsoft.com/office/drawing/2014/main" id="{25EE6608-4D6B-4671-B074-62A7626C83F4}"/>
              </a:ext>
            </a:extLst>
          </p:cNvPr>
          <p:cNvSpPr/>
          <p:nvPr/>
        </p:nvSpPr>
        <p:spPr>
          <a:xfrm flipH="1">
            <a:off x="8229957" y="2238370"/>
            <a:ext cx="1686758" cy="1003177"/>
          </a:xfrm>
          <a:prstGeom prst="flowChartPreparati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b="1" dirty="0"/>
              <a:t>سرازیری فاضلاب‌‌‌‌های شهری </a:t>
            </a:r>
            <a:endParaRPr lang="en-US" sz="1400" b="1" dirty="0"/>
          </a:p>
        </p:txBody>
      </p:sp>
      <p:sp>
        <p:nvSpPr>
          <p:cNvPr id="16" name="Flowchart: Preparation 15">
            <a:extLst>
              <a:ext uri="{FF2B5EF4-FFF2-40B4-BE49-F238E27FC236}">
                <a16:creationId xmlns:a16="http://schemas.microsoft.com/office/drawing/2014/main" id="{760A8691-82F1-4356-8F4A-F9E7EE7A9F94}"/>
              </a:ext>
            </a:extLst>
          </p:cNvPr>
          <p:cNvSpPr/>
          <p:nvPr/>
        </p:nvSpPr>
        <p:spPr>
          <a:xfrm>
            <a:off x="8229957" y="3720932"/>
            <a:ext cx="1686758" cy="1020754"/>
          </a:xfrm>
          <a:prstGeom prst="flowChartPreparati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b="1" dirty="0"/>
              <a:t>صید خارج از اندازۀ ماهیان</a:t>
            </a:r>
            <a:endParaRPr lang="en-US" sz="1400" b="1" dirty="0"/>
          </a:p>
        </p:txBody>
      </p:sp>
      <p:sp>
        <p:nvSpPr>
          <p:cNvPr id="17" name="Flowchart: Preparation 16">
            <a:extLst>
              <a:ext uri="{FF2B5EF4-FFF2-40B4-BE49-F238E27FC236}">
                <a16:creationId xmlns:a16="http://schemas.microsoft.com/office/drawing/2014/main" id="{9F586380-8BE7-4188-BF49-06ABAF39DD16}"/>
              </a:ext>
            </a:extLst>
          </p:cNvPr>
          <p:cNvSpPr/>
          <p:nvPr/>
        </p:nvSpPr>
        <p:spPr>
          <a:xfrm>
            <a:off x="1844595" y="2229582"/>
            <a:ext cx="1686758" cy="1020754"/>
          </a:xfrm>
          <a:prstGeom prst="flowChartPreparati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/>
              <a:t>تأمین‌‌نشدن حقابۀ تالاب‌‌‌‌ها </a:t>
            </a:r>
            <a:endParaRPr lang="en-US"/>
          </a:p>
        </p:txBody>
      </p:sp>
      <p:sp>
        <p:nvSpPr>
          <p:cNvPr id="18" name="Flowchart: Preparation 17">
            <a:extLst>
              <a:ext uri="{FF2B5EF4-FFF2-40B4-BE49-F238E27FC236}">
                <a16:creationId xmlns:a16="http://schemas.microsoft.com/office/drawing/2014/main" id="{8B785DFB-EE21-4713-B11B-96EB19134967}"/>
              </a:ext>
            </a:extLst>
          </p:cNvPr>
          <p:cNvSpPr/>
          <p:nvPr/>
        </p:nvSpPr>
        <p:spPr>
          <a:xfrm>
            <a:off x="1833998" y="3723151"/>
            <a:ext cx="1686758" cy="1020754"/>
          </a:xfrm>
          <a:prstGeom prst="flowChartPreparati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/>
              <a:t>سد سازی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C0C07E2-F499-42C6-85E5-9297793C966C}"/>
              </a:ext>
            </a:extLst>
          </p:cNvPr>
          <p:cNvSpPr/>
          <p:nvPr/>
        </p:nvSpPr>
        <p:spPr>
          <a:xfrm>
            <a:off x="2698812" y="515608"/>
            <a:ext cx="82739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Nazanin"/>
                <a:ea typeface="Calibri" panose="020F0502020204030204" pitchFamily="34" charset="0"/>
                <a:cs typeface="B Nazanin" panose="00000400000000000000" pitchFamily="2" charset="-78"/>
              </a:rPr>
              <a:t>تالاب انزلی نیز در این سال‌‌‌‌ها با بحران‌‌‌‌های محیط زیستی عدیده‌‌‌‌ای دست‌‌به‌‌گریبان است.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0D16B8-4E94-42B2-BBE5-A8C7BECF35B7}"/>
              </a:ext>
            </a:extLst>
          </p:cNvPr>
          <p:cNvSpPr/>
          <p:nvPr/>
        </p:nvSpPr>
        <p:spPr>
          <a:xfrm>
            <a:off x="3459448" y="5790923"/>
            <a:ext cx="52111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b="1" dirty="0">
                <a:latin typeface="IRNazanin"/>
                <a:ea typeface="Calibri" panose="020F0502020204030204" pitchFamily="34" charset="0"/>
                <a:cs typeface="B Nazanin" panose="00000400000000000000" pitchFamily="2" charset="-78"/>
              </a:rPr>
              <a:t>اما مطالبه‌‌‌‌های مردمی می‌تواند در این زمینه راهگشا باشد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50179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795FF19-B1F6-430F-AEAC-ECF24F70C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552" y="3500021"/>
            <a:ext cx="10364098" cy="34262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F03C2D-544C-40C0-9F8B-79EDD9FB24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30350" y="3895344"/>
            <a:ext cx="3822193" cy="29626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5B822B3F-EA9D-4F94-9DCB-66CDA4319F8C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010059" y="2487745"/>
            <a:ext cx="1690753" cy="923280"/>
          </a:xfrm>
          <a:prstGeom prst="curved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Curved 20">
            <a:extLst>
              <a:ext uri="{FF2B5EF4-FFF2-40B4-BE49-F238E27FC236}">
                <a16:creationId xmlns:a16="http://schemas.microsoft.com/office/drawing/2014/main" id="{8DB4FFAE-500E-4374-B5EE-DF1CEB5FB1EE}"/>
              </a:ext>
            </a:extLst>
          </p:cNvPr>
          <p:cNvCxnSpPr>
            <a:cxnSpLocks/>
          </p:cNvCxnSpPr>
          <p:nvPr/>
        </p:nvCxnSpPr>
        <p:spPr>
          <a:xfrm flipV="1">
            <a:off x="2627790" y="2396417"/>
            <a:ext cx="1642369" cy="1464438"/>
          </a:xfrm>
          <a:prstGeom prst="curved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Curved 22">
            <a:extLst>
              <a:ext uri="{FF2B5EF4-FFF2-40B4-BE49-F238E27FC236}">
                <a16:creationId xmlns:a16="http://schemas.microsoft.com/office/drawing/2014/main" id="{AD7DFD1D-1A0C-455F-80B1-6A136A4B6A70}"/>
              </a:ext>
            </a:extLst>
          </p:cNvPr>
          <p:cNvCxnSpPr>
            <a:cxnSpLocks/>
          </p:cNvCxnSpPr>
          <p:nvPr/>
        </p:nvCxnSpPr>
        <p:spPr>
          <a:xfrm flipV="1">
            <a:off x="4270159" y="3871462"/>
            <a:ext cx="1825841" cy="1275966"/>
          </a:xfrm>
          <a:prstGeom prst="curved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Curved 24">
            <a:extLst>
              <a:ext uri="{FF2B5EF4-FFF2-40B4-BE49-F238E27FC236}">
                <a16:creationId xmlns:a16="http://schemas.microsoft.com/office/drawing/2014/main" id="{AA03AC4A-F8C0-4D42-A95F-989CCFD7FF3C}"/>
              </a:ext>
            </a:extLst>
          </p:cNvPr>
          <p:cNvCxnSpPr>
            <a:cxnSpLocks/>
          </p:cNvCxnSpPr>
          <p:nvPr/>
        </p:nvCxnSpPr>
        <p:spPr>
          <a:xfrm flipV="1">
            <a:off x="4352543" y="5752730"/>
            <a:ext cx="2722960" cy="659866"/>
          </a:xfrm>
          <a:prstGeom prst="curved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tar: 12 Points 27">
            <a:extLst>
              <a:ext uri="{FF2B5EF4-FFF2-40B4-BE49-F238E27FC236}">
                <a16:creationId xmlns:a16="http://schemas.microsoft.com/office/drawing/2014/main" id="{044DC4E2-7E42-4AA3-92CF-1D90A81F7B9C}"/>
              </a:ext>
            </a:extLst>
          </p:cNvPr>
          <p:cNvSpPr/>
          <p:nvPr/>
        </p:nvSpPr>
        <p:spPr>
          <a:xfrm>
            <a:off x="1556971" y="855941"/>
            <a:ext cx="1520210" cy="1028212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b="1" dirty="0"/>
              <a:t>شاعر دهه شصتی</a:t>
            </a:r>
            <a:endParaRPr lang="en-US" sz="1400" b="1" dirty="0"/>
          </a:p>
        </p:txBody>
      </p:sp>
      <p:sp>
        <p:nvSpPr>
          <p:cNvPr id="34" name="Star: 12 Points 33">
            <a:extLst>
              <a:ext uri="{FF2B5EF4-FFF2-40B4-BE49-F238E27FC236}">
                <a16:creationId xmlns:a16="http://schemas.microsoft.com/office/drawing/2014/main" id="{80107D4E-B7A6-4FCA-AA4C-131E366FD2B2}"/>
              </a:ext>
            </a:extLst>
          </p:cNvPr>
          <p:cNvSpPr/>
          <p:nvPr/>
        </p:nvSpPr>
        <p:spPr>
          <a:xfrm>
            <a:off x="4080187" y="1404936"/>
            <a:ext cx="1520210" cy="1028212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200" b="1" dirty="0"/>
              <a:t>دبیر جشنواره تالاب دوخان</a:t>
            </a:r>
            <a:endParaRPr lang="en-US" sz="1200" b="1" dirty="0"/>
          </a:p>
        </p:txBody>
      </p:sp>
      <p:sp>
        <p:nvSpPr>
          <p:cNvPr id="36" name="Star: 12 Points 35">
            <a:extLst>
              <a:ext uri="{FF2B5EF4-FFF2-40B4-BE49-F238E27FC236}">
                <a16:creationId xmlns:a16="http://schemas.microsoft.com/office/drawing/2014/main" id="{067F01EC-4BC2-49DF-8B66-20E1C450FE7F}"/>
              </a:ext>
            </a:extLst>
          </p:cNvPr>
          <p:cNvSpPr/>
          <p:nvPr/>
        </p:nvSpPr>
        <p:spPr>
          <a:xfrm>
            <a:off x="6155600" y="2985915"/>
            <a:ext cx="1520210" cy="1028212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/>
              <a:t>اهل انزلی</a:t>
            </a:r>
            <a:endParaRPr lang="en-US" dirty="0"/>
          </a:p>
        </p:txBody>
      </p:sp>
      <p:sp>
        <p:nvSpPr>
          <p:cNvPr id="39" name="Star: 12 Points 38">
            <a:extLst>
              <a:ext uri="{FF2B5EF4-FFF2-40B4-BE49-F238E27FC236}">
                <a16:creationId xmlns:a16="http://schemas.microsoft.com/office/drawing/2014/main" id="{10A4653D-5DB7-4125-B084-685D773399D7}"/>
              </a:ext>
            </a:extLst>
          </p:cNvPr>
          <p:cNvSpPr/>
          <p:nvPr/>
        </p:nvSpPr>
        <p:spPr>
          <a:xfrm>
            <a:off x="7320058" y="5213145"/>
            <a:ext cx="1520210" cy="1028212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/>
              <a:t>دغدغه‌</a:t>
            </a:r>
          </a:p>
          <a:p>
            <a:pPr algn="ctr"/>
            <a:r>
              <a:rPr lang="fa-IR" dirty="0"/>
              <a:t>مند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905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llout: Down Arrow 3">
            <a:extLst>
              <a:ext uri="{FF2B5EF4-FFF2-40B4-BE49-F238E27FC236}">
                <a16:creationId xmlns:a16="http://schemas.microsoft.com/office/drawing/2014/main" id="{78D32156-0BC1-4B4B-88FB-C1CF26581721}"/>
              </a:ext>
            </a:extLst>
          </p:cNvPr>
          <p:cNvSpPr/>
          <p:nvPr/>
        </p:nvSpPr>
        <p:spPr>
          <a:xfrm>
            <a:off x="2394012" y="381741"/>
            <a:ext cx="7403976" cy="878890"/>
          </a:xfrm>
          <a:prstGeom prst="downArrowCallout">
            <a:avLst>
              <a:gd name="adj1" fmla="val 25000"/>
              <a:gd name="adj2" fmla="val 25000"/>
              <a:gd name="adj3" fmla="val 39483"/>
              <a:gd name="adj4" fmla="val 6497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/>
              <a:t> </a:t>
            </a:r>
            <a:r>
              <a:rPr lang="fa-I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جایگاه جلال آل‌‌احمد را درک می‌‌‌‌کردم، اما در اندیشۀ تالاب بودم. چگونه آن را فراموش شده؟! 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Callout: Down Arrow 4">
            <a:extLst>
              <a:ext uri="{FF2B5EF4-FFF2-40B4-BE49-F238E27FC236}">
                <a16:creationId xmlns:a16="http://schemas.microsoft.com/office/drawing/2014/main" id="{2AFDCB54-E356-44A6-BEFF-C474014D14B4}"/>
              </a:ext>
            </a:extLst>
          </p:cNvPr>
          <p:cNvSpPr/>
          <p:nvPr/>
        </p:nvSpPr>
        <p:spPr>
          <a:xfrm>
            <a:off x="2379216" y="2573415"/>
            <a:ext cx="7403976" cy="878890"/>
          </a:xfrm>
          <a:prstGeom prst="downArrowCallout">
            <a:avLst>
              <a:gd name="adj1" fmla="val 25000"/>
              <a:gd name="adj2" fmla="val 25000"/>
              <a:gd name="adj3" fmla="val 39483"/>
              <a:gd name="adj4" fmla="val 6497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پس از گذشت مدتی، پویش تالاب دوخان از شعر فراتر </a:t>
            </a:r>
            <a:r>
              <a:rPr lang="ar-SA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رفت</a:t>
            </a:r>
            <a:r>
              <a:rPr lang="fa-IR" b="1" dirty="0"/>
              <a:t>. </a:t>
            </a:r>
            <a:endParaRPr lang="en-US" dirty="0"/>
          </a:p>
        </p:txBody>
      </p:sp>
      <p:sp>
        <p:nvSpPr>
          <p:cNvPr id="6" name="Callout: Down Arrow 5">
            <a:extLst>
              <a:ext uri="{FF2B5EF4-FFF2-40B4-BE49-F238E27FC236}">
                <a16:creationId xmlns:a16="http://schemas.microsoft.com/office/drawing/2014/main" id="{1D225A91-3952-4A8E-A071-335B606A81F7}"/>
              </a:ext>
            </a:extLst>
          </p:cNvPr>
          <p:cNvSpPr/>
          <p:nvPr/>
        </p:nvSpPr>
        <p:spPr>
          <a:xfrm>
            <a:off x="2394012" y="1346077"/>
            <a:ext cx="7403976" cy="878890"/>
          </a:xfrm>
          <a:prstGeom prst="downArrowCallout">
            <a:avLst>
              <a:gd name="adj1" fmla="val 25000"/>
              <a:gd name="adj2" fmla="val 25000"/>
              <a:gd name="adj3" fmla="val 39483"/>
              <a:gd name="adj4" fmla="val 6497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در</a:t>
            </a:r>
            <a:r>
              <a:rPr lang="fa-IR" b="1" dirty="0"/>
              <a:t> </a:t>
            </a:r>
            <a:r>
              <a:rPr lang="fa-I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ذهنم برنامه‌‌‌‌ای در راستای مطالبه‌‌‌‌گری و جریان‌‌سازی برای مردم این سرزمین بود.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Callout: Down Arrow 6">
            <a:extLst>
              <a:ext uri="{FF2B5EF4-FFF2-40B4-BE49-F238E27FC236}">
                <a16:creationId xmlns:a16="http://schemas.microsoft.com/office/drawing/2014/main" id="{5E022E3E-9A12-4B1D-8E71-FE9E72F4C066}"/>
              </a:ext>
            </a:extLst>
          </p:cNvPr>
          <p:cNvSpPr/>
          <p:nvPr/>
        </p:nvSpPr>
        <p:spPr>
          <a:xfrm>
            <a:off x="2394012" y="4881610"/>
            <a:ext cx="7403976" cy="878890"/>
          </a:xfrm>
          <a:prstGeom prst="downArrowCallout">
            <a:avLst>
              <a:gd name="adj1" fmla="val 25000"/>
              <a:gd name="adj2" fmla="val 25000"/>
              <a:gd name="adj3" fmla="val 39483"/>
              <a:gd name="adj4" fmla="val 6497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ثمرۀ تلاش هیئت اجرایی جشنواره و آثار برگزیده، تبدیل به یک کتاب شد به‌ ‌نام «فریاد تالاب».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Callout: Down Arrow 8">
            <a:extLst>
              <a:ext uri="{FF2B5EF4-FFF2-40B4-BE49-F238E27FC236}">
                <a16:creationId xmlns:a16="http://schemas.microsoft.com/office/drawing/2014/main" id="{20CB250B-53E4-4212-B146-7541358C4F2E}"/>
              </a:ext>
            </a:extLst>
          </p:cNvPr>
          <p:cNvSpPr/>
          <p:nvPr/>
        </p:nvSpPr>
        <p:spPr>
          <a:xfrm>
            <a:off x="2379216" y="3822392"/>
            <a:ext cx="7403976" cy="878890"/>
          </a:xfrm>
          <a:prstGeom prst="downArrowCallout">
            <a:avLst>
              <a:gd name="adj1" fmla="val 25000"/>
              <a:gd name="adj2" fmla="val 25000"/>
              <a:gd name="adj3" fmla="val 39483"/>
              <a:gd name="adj4" fmla="val 6497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/>
              <a:t> </a:t>
            </a:r>
            <a:r>
              <a:rPr lang="fa-I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از تمام ایران اثر رسید و میزان مشارکت‌‌‌‌ها باعث شد تا پویشی در فضای مجازی ایجاد شود.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Minus Sign 9">
            <a:extLst>
              <a:ext uri="{FF2B5EF4-FFF2-40B4-BE49-F238E27FC236}">
                <a16:creationId xmlns:a16="http://schemas.microsoft.com/office/drawing/2014/main" id="{BE0FF06C-9B82-44BB-9699-6FFD28BBFDAB}"/>
              </a:ext>
            </a:extLst>
          </p:cNvPr>
          <p:cNvSpPr/>
          <p:nvPr/>
        </p:nvSpPr>
        <p:spPr>
          <a:xfrm>
            <a:off x="994299" y="5346579"/>
            <a:ext cx="10173810" cy="2032986"/>
          </a:xfrm>
          <a:prstGeom prst="mathMinus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بعد از جشنواره، بودجۀ چندین میلیاردی احیای تالاب به چندین برابر افزایش پیدا کرد.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783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ata 3">
            <a:extLst>
              <a:ext uri="{FF2B5EF4-FFF2-40B4-BE49-F238E27FC236}">
                <a16:creationId xmlns:a16="http://schemas.microsoft.com/office/drawing/2014/main" id="{85D8CDBD-A88C-4EF5-8668-32F65AC9D71F}"/>
              </a:ext>
            </a:extLst>
          </p:cNvPr>
          <p:cNvSpPr/>
          <p:nvPr/>
        </p:nvSpPr>
        <p:spPr>
          <a:xfrm flipH="1">
            <a:off x="1204433" y="1003177"/>
            <a:ext cx="3187084" cy="2006353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600" b="1" dirty="0"/>
              <a:t>پس از مشخص‌‌شدن نام ماد</a:t>
            </a:r>
            <a:r>
              <a:rPr lang="fa-IR" sz="1600" b="1" dirty="0"/>
              <a:t>ه</a:t>
            </a:r>
            <a:r>
              <a:rPr lang="ar-SA" sz="1600" b="1" dirty="0"/>
              <a:t>‌‌، هفتاد تن از دانشمندان، مخالفت خود را با این پروژه اعلام کردند. </a:t>
            </a:r>
            <a:endParaRPr lang="en-US" sz="1600" dirty="0"/>
          </a:p>
        </p:txBody>
      </p:sp>
      <p:sp>
        <p:nvSpPr>
          <p:cNvPr id="5" name="Flowchart: Data 4">
            <a:extLst>
              <a:ext uri="{FF2B5EF4-FFF2-40B4-BE49-F238E27FC236}">
                <a16:creationId xmlns:a16="http://schemas.microsoft.com/office/drawing/2014/main" id="{51A16D51-055D-44AB-B8DC-40348C574B42}"/>
              </a:ext>
            </a:extLst>
          </p:cNvPr>
          <p:cNvSpPr/>
          <p:nvPr/>
        </p:nvSpPr>
        <p:spPr>
          <a:xfrm>
            <a:off x="6850985" y="1003176"/>
            <a:ext cx="3187084" cy="2006353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spc="25" dirty="0">
                <a:latin typeface="IRNazanin"/>
                <a:ea typeface="Calibri" panose="020F0502020204030204" pitchFamily="34" charset="0"/>
                <a:cs typeface="B Nazanin" panose="00000400000000000000" pitchFamily="2" charset="-78"/>
              </a:rPr>
              <a:t>با گذر از ماجرای سد لاسک طرح‌ جدیدی به‌‌نام بایوجمی پیشنهاد شد. </a:t>
            </a:r>
            <a:endParaRPr lang="en-US" dirty="0"/>
          </a:p>
        </p:txBody>
      </p:sp>
      <p:sp>
        <p:nvSpPr>
          <p:cNvPr id="7" name="Flowchart: Data 6">
            <a:extLst>
              <a:ext uri="{FF2B5EF4-FFF2-40B4-BE49-F238E27FC236}">
                <a16:creationId xmlns:a16="http://schemas.microsoft.com/office/drawing/2014/main" id="{434A4E31-828B-43CE-A0B2-2EAF080F3FCA}"/>
              </a:ext>
            </a:extLst>
          </p:cNvPr>
          <p:cNvSpPr/>
          <p:nvPr/>
        </p:nvSpPr>
        <p:spPr>
          <a:xfrm flipH="1">
            <a:off x="1679921" y="4442368"/>
            <a:ext cx="3187084" cy="2006353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/>
              <a:t>این مواد، رسوبات عمق تالاب را به حالت اسفنجی و شناور روی آب درمی‌‌‌‌آورد</a:t>
            </a:r>
            <a:endParaRPr lang="en-US" dirty="0"/>
          </a:p>
        </p:txBody>
      </p:sp>
      <p:sp>
        <p:nvSpPr>
          <p:cNvPr id="8" name="Flowchart: Data 7">
            <a:extLst>
              <a:ext uri="{FF2B5EF4-FFF2-40B4-BE49-F238E27FC236}">
                <a16:creationId xmlns:a16="http://schemas.microsoft.com/office/drawing/2014/main" id="{F423DBB1-9682-496C-A90C-B341B42760D3}"/>
              </a:ext>
            </a:extLst>
          </p:cNvPr>
          <p:cNvSpPr/>
          <p:nvPr/>
        </p:nvSpPr>
        <p:spPr>
          <a:xfrm>
            <a:off x="6096000" y="4365121"/>
            <a:ext cx="3187084" cy="2006353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/>
              <a:t>حساسیت مردم و اندیشمندان به تالاب انزلی بیشتر شده و همه پای‌کار آمده بودند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63B43A-041A-4493-B840-9398A12C2980}"/>
              </a:ext>
            </a:extLst>
          </p:cNvPr>
          <p:cNvSpPr/>
          <p:nvPr/>
        </p:nvSpPr>
        <p:spPr>
          <a:xfrm>
            <a:off x="321564" y="3377948"/>
            <a:ext cx="115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800" b="1" dirty="0"/>
              <a:t>دادستان شهرستان بندرانزلی و دوستانش وارد طرح </a:t>
            </a:r>
            <a:r>
              <a:rPr lang="fa-IR" sz="2800" b="1"/>
              <a:t>بایوجمی شدند </a:t>
            </a:r>
            <a:r>
              <a:rPr lang="fa-IR" sz="2800" b="1" dirty="0"/>
              <a:t>و اجرایش را </a:t>
            </a:r>
            <a:r>
              <a:rPr lang="fa-IR" sz="2800" b="1"/>
              <a:t>متوقف کردند</a:t>
            </a:r>
            <a:r>
              <a:rPr lang="fa-IR" sz="2800" b="1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972471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1293</TotalTime>
  <Words>236</Words>
  <Application>Microsoft Office PowerPoint</Application>
  <PresentationFormat>Widescreen</PresentationFormat>
  <Paragraphs>25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B Nazanin</vt:lpstr>
      <vt:lpstr>Calibri</vt:lpstr>
      <vt:lpstr>IRNazanin</vt:lpstr>
      <vt:lpstr>Tw Cen MT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ghzale rz</dc:creator>
  <cp:lastModifiedBy>ghzale rz</cp:lastModifiedBy>
  <cp:revision>8</cp:revision>
  <dcterms:created xsi:type="dcterms:W3CDTF">2024-01-18T08:55:54Z</dcterms:created>
  <dcterms:modified xsi:type="dcterms:W3CDTF">2024-01-19T06:29:49Z</dcterms:modified>
</cp:coreProperties>
</file>