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croll: Horizontal 3">
            <a:extLst>
              <a:ext uri="{FF2B5EF4-FFF2-40B4-BE49-F238E27FC236}">
                <a16:creationId xmlns:a16="http://schemas.microsoft.com/office/drawing/2014/main" id="{E6851F42-A207-40C3-B4A3-FA50D438231C}"/>
              </a:ext>
            </a:extLst>
          </p:cNvPr>
          <p:cNvSpPr/>
          <p:nvPr/>
        </p:nvSpPr>
        <p:spPr>
          <a:xfrm>
            <a:off x="4092605" y="1695634"/>
            <a:ext cx="4856086" cy="2157274"/>
          </a:xfrm>
          <a:prstGeom prst="horizontalScroll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dirty="0"/>
              <a:t>درسنامه یارَش </a:t>
            </a:r>
          </a:p>
          <a:p>
            <a:pPr algn="ctr"/>
            <a:r>
              <a:rPr lang="fa-IR" dirty="0"/>
              <a:t>بهروز علینقی‌پور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312E55-7EAD-457A-97C5-AD18E6C748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637" y="5712750"/>
            <a:ext cx="1060706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66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EA6C37DE-83BE-4EFE-8F96-150B029ADF79}"/>
              </a:ext>
            </a:extLst>
          </p:cNvPr>
          <p:cNvCxnSpPr>
            <a:cxnSpLocks/>
          </p:cNvCxnSpPr>
          <p:nvPr/>
        </p:nvCxnSpPr>
        <p:spPr>
          <a:xfrm flipV="1">
            <a:off x="7430610" y="887768"/>
            <a:ext cx="1757778" cy="1020931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0C5EE86F-6396-4395-9B24-C4A07C05146F}"/>
              </a:ext>
            </a:extLst>
          </p:cNvPr>
          <p:cNvCxnSpPr>
            <a:cxnSpLocks/>
          </p:cNvCxnSpPr>
          <p:nvPr/>
        </p:nvCxnSpPr>
        <p:spPr>
          <a:xfrm rot="10800000">
            <a:off x="2867488" y="1038687"/>
            <a:ext cx="2098091" cy="870012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74D67E33-B4D0-4116-A55C-62A522E7747E}"/>
              </a:ext>
            </a:extLst>
          </p:cNvPr>
          <p:cNvCxnSpPr/>
          <p:nvPr/>
        </p:nvCxnSpPr>
        <p:spPr>
          <a:xfrm>
            <a:off x="7883372" y="4354497"/>
            <a:ext cx="1784411" cy="1189609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D3EA9D09-DA4A-41EE-B74D-813051B3EBAB}"/>
              </a:ext>
            </a:extLst>
          </p:cNvPr>
          <p:cNvCxnSpPr/>
          <p:nvPr/>
        </p:nvCxnSpPr>
        <p:spPr>
          <a:xfrm rot="10800000" flipV="1">
            <a:off x="2852693" y="4354497"/>
            <a:ext cx="2112886" cy="1145220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loud 25">
            <a:extLst>
              <a:ext uri="{FF2B5EF4-FFF2-40B4-BE49-F238E27FC236}">
                <a16:creationId xmlns:a16="http://schemas.microsoft.com/office/drawing/2014/main" id="{95C880A6-1850-484A-87F0-F091A03FA065}"/>
              </a:ext>
            </a:extLst>
          </p:cNvPr>
          <p:cNvSpPr/>
          <p:nvPr/>
        </p:nvSpPr>
        <p:spPr>
          <a:xfrm>
            <a:off x="9324512" y="115410"/>
            <a:ext cx="2500544" cy="184655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قدمتی تا پنج‌‌ هزار سال </a:t>
            </a:r>
            <a:endParaRPr lang="en-US" sz="1200" dirty="0"/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4C4C15F2-130C-40F6-A8D1-74FCBDDFB8B9}"/>
              </a:ext>
            </a:extLst>
          </p:cNvPr>
          <p:cNvSpPr/>
          <p:nvPr/>
        </p:nvSpPr>
        <p:spPr>
          <a:xfrm>
            <a:off x="9537577" y="4949301"/>
            <a:ext cx="2500544" cy="184655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به‌‌نشانۀ خوشامدگویی</a:t>
            </a:r>
            <a:endParaRPr lang="en-US" sz="1200" dirty="0"/>
          </a:p>
        </p:txBody>
      </p:sp>
      <p:sp>
        <p:nvSpPr>
          <p:cNvPr id="28" name="Cloud 27">
            <a:extLst>
              <a:ext uri="{FF2B5EF4-FFF2-40B4-BE49-F238E27FC236}">
                <a16:creationId xmlns:a16="http://schemas.microsoft.com/office/drawing/2014/main" id="{62C94E2A-C161-4E6D-8E9E-1C1422F27581}"/>
              </a:ext>
            </a:extLst>
          </p:cNvPr>
          <p:cNvSpPr/>
          <p:nvPr/>
        </p:nvSpPr>
        <p:spPr>
          <a:xfrm flipH="1">
            <a:off x="148701" y="4651903"/>
            <a:ext cx="2578963" cy="184655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/>
              <a:t>محصولی استراتژیک</a:t>
            </a:r>
            <a:endParaRPr lang="en-US" sz="1200" dirty="0"/>
          </a:p>
        </p:txBody>
      </p:sp>
      <p:sp>
        <p:nvSpPr>
          <p:cNvPr id="29" name="Cloud 28">
            <a:extLst>
              <a:ext uri="{FF2B5EF4-FFF2-40B4-BE49-F238E27FC236}">
                <a16:creationId xmlns:a16="http://schemas.microsoft.com/office/drawing/2014/main" id="{0B944458-6A2F-4F21-9227-CD9F52703FC8}"/>
              </a:ext>
            </a:extLst>
          </p:cNvPr>
          <p:cNvSpPr/>
          <p:nvPr/>
        </p:nvSpPr>
        <p:spPr>
          <a:xfrm flipH="1">
            <a:off x="298882" y="168676"/>
            <a:ext cx="2500544" cy="184655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در بطن زندگی فردی و اجتماعی </a:t>
            </a:r>
            <a:endParaRPr lang="en-US" sz="1100" dirty="0"/>
          </a:p>
        </p:txBody>
      </p:sp>
      <p:sp>
        <p:nvSpPr>
          <p:cNvPr id="4" name="Rectangle: Beveled 3">
            <a:extLst>
              <a:ext uri="{FF2B5EF4-FFF2-40B4-BE49-F238E27FC236}">
                <a16:creationId xmlns:a16="http://schemas.microsoft.com/office/drawing/2014/main" id="{76EEF8BC-CC86-4519-B672-68DE77A796D0}"/>
              </a:ext>
            </a:extLst>
          </p:cNvPr>
          <p:cNvSpPr/>
          <p:nvPr/>
        </p:nvSpPr>
        <p:spPr>
          <a:xfrm>
            <a:off x="5220070" y="2237173"/>
            <a:ext cx="1953088" cy="1846555"/>
          </a:xfrm>
          <a:prstGeom prst="beve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چای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81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2D42C34-9E52-431C-8000-10268D6774BB}"/>
              </a:ext>
            </a:extLst>
          </p:cNvPr>
          <p:cNvSpPr/>
          <p:nvPr/>
        </p:nvSpPr>
        <p:spPr>
          <a:xfrm>
            <a:off x="124287" y="3244334"/>
            <a:ext cx="40304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مشکلات چای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8F07ED2-424A-4807-9DE2-8FBA30677E4A}"/>
              </a:ext>
            </a:extLst>
          </p:cNvPr>
          <p:cNvCxnSpPr/>
          <p:nvPr/>
        </p:nvCxnSpPr>
        <p:spPr>
          <a:xfrm flipV="1">
            <a:off x="1580225" y="1384917"/>
            <a:ext cx="2317072" cy="2044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E1985FA-5036-4335-A9D1-E78CCF9FEADD}"/>
              </a:ext>
            </a:extLst>
          </p:cNvPr>
          <p:cNvCxnSpPr>
            <a:cxnSpLocks/>
          </p:cNvCxnSpPr>
          <p:nvPr/>
        </p:nvCxnSpPr>
        <p:spPr>
          <a:xfrm flipV="1">
            <a:off x="1571348" y="3497802"/>
            <a:ext cx="3586578" cy="44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8AF73912-3AE0-4ADD-BE1A-9C1092FC20D4}"/>
              </a:ext>
            </a:extLst>
          </p:cNvPr>
          <p:cNvCxnSpPr>
            <a:cxnSpLocks/>
          </p:cNvCxnSpPr>
          <p:nvPr/>
        </p:nvCxnSpPr>
        <p:spPr>
          <a:xfrm>
            <a:off x="1464816" y="3795658"/>
            <a:ext cx="2610034" cy="1841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5C66A50F-96D5-4899-9125-2DBABBC6E1BA}"/>
              </a:ext>
            </a:extLst>
          </p:cNvPr>
          <p:cNvSpPr/>
          <p:nvPr/>
        </p:nvSpPr>
        <p:spPr>
          <a:xfrm>
            <a:off x="4370775" y="577048"/>
            <a:ext cx="3923930" cy="1100831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/>
              <a:t>مشکل بزرگ ما در چای‌کاری ایران خرده‌‌مالکی بود</a:t>
            </a:r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02D8361B-F1F0-4AD5-A0C9-1085AD723048}"/>
              </a:ext>
            </a:extLst>
          </p:cNvPr>
          <p:cNvSpPr/>
          <p:nvPr/>
        </p:nvSpPr>
        <p:spPr>
          <a:xfrm>
            <a:off x="5748293" y="2991774"/>
            <a:ext cx="3923930" cy="1100831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سیستم نظارتی‌‌‌ هم به‌‌نحوی بود که هیچ انگیزه‌ای برای کیفیت برگ نبود. </a:t>
            </a:r>
            <a:endParaRPr lang="en-US" dirty="0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366EDCE-2788-4798-8A15-44F099A0802A}"/>
              </a:ext>
            </a:extLst>
          </p:cNvPr>
          <p:cNvSpPr/>
          <p:nvPr/>
        </p:nvSpPr>
        <p:spPr>
          <a:xfrm>
            <a:off x="4656339" y="5260018"/>
            <a:ext cx="3923930" cy="1100831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سازمان چای منحل شد و پول کشاورز در دست کارخانه‌‌‌دار ماند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1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1" grpId="0" animBg="1"/>
      <p:bldP spid="42" grpId="0" animBg="1"/>
      <p:bldP spid="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720391-71FD-452B-AD2C-FF59887A0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8750" y="779017"/>
            <a:ext cx="3971871" cy="26499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Arrow: Bent 4">
            <a:extLst>
              <a:ext uri="{FF2B5EF4-FFF2-40B4-BE49-F238E27FC236}">
                <a16:creationId xmlns:a16="http://schemas.microsoft.com/office/drawing/2014/main" id="{201C48E5-C427-4460-87D7-43D7501CDFC1}"/>
              </a:ext>
            </a:extLst>
          </p:cNvPr>
          <p:cNvSpPr/>
          <p:nvPr/>
        </p:nvSpPr>
        <p:spPr>
          <a:xfrm rot="10800000" flipH="1">
            <a:off x="7063665" y="3844032"/>
            <a:ext cx="1100831" cy="941033"/>
          </a:xfrm>
          <a:prstGeom prst="bentArrow">
            <a:avLst>
              <a:gd name="adj1" fmla="val 25000"/>
              <a:gd name="adj2" fmla="val 25956"/>
              <a:gd name="adj3" fmla="val 25000"/>
              <a:gd name="adj4" fmla="val 4375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Arrow: Curved Up 5">
            <a:extLst>
              <a:ext uri="{FF2B5EF4-FFF2-40B4-BE49-F238E27FC236}">
                <a16:creationId xmlns:a16="http://schemas.microsoft.com/office/drawing/2014/main" id="{D2873C51-C6A7-47C9-8A63-CF27B85EA51D}"/>
              </a:ext>
            </a:extLst>
          </p:cNvPr>
          <p:cNvSpPr/>
          <p:nvPr/>
        </p:nvSpPr>
        <p:spPr>
          <a:xfrm>
            <a:off x="8655728" y="1999695"/>
            <a:ext cx="2459115" cy="763480"/>
          </a:xfrm>
          <a:prstGeom prst="curvedUp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Arrow: Curved Up 6">
            <a:extLst>
              <a:ext uri="{FF2B5EF4-FFF2-40B4-BE49-F238E27FC236}">
                <a16:creationId xmlns:a16="http://schemas.microsoft.com/office/drawing/2014/main" id="{3A33E5BD-F1FF-4DD9-9817-7A4936F3D781}"/>
              </a:ext>
            </a:extLst>
          </p:cNvPr>
          <p:cNvSpPr/>
          <p:nvPr/>
        </p:nvSpPr>
        <p:spPr>
          <a:xfrm flipH="1">
            <a:off x="1461262" y="2177249"/>
            <a:ext cx="2540493" cy="763480"/>
          </a:xfrm>
          <a:prstGeom prst="curvedUp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Arrow: Bent 7">
            <a:extLst>
              <a:ext uri="{FF2B5EF4-FFF2-40B4-BE49-F238E27FC236}">
                <a16:creationId xmlns:a16="http://schemas.microsoft.com/office/drawing/2014/main" id="{28E60D0E-A462-4EF4-B625-0B123118D31F}"/>
              </a:ext>
            </a:extLst>
          </p:cNvPr>
          <p:cNvSpPr/>
          <p:nvPr/>
        </p:nvSpPr>
        <p:spPr>
          <a:xfrm rot="10800000">
            <a:off x="4927106" y="3844031"/>
            <a:ext cx="1168893" cy="941033"/>
          </a:xfrm>
          <a:prstGeom prst="bentArrow">
            <a:avLst>
              <a:gd name="adj1" fmla="val 25000"/>
              <a:gd name="adj2" fmla="val 25013"/>
              <a:gd name="adj3" fmla="val 25000"/>
              <a:gd name="adj4" fmla="val 4375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601E959B-9A1C-4D9A-9EE3-017CFB4B3D17}"/>
              </a:ext>
            </a:extLst>
          </p:cNvPr>
          <p:cNvSpPr/>
          <p:nvPr/>
        </p:nvSpPr>
        <p:spPr>
          <a:xfrm>
            <a:off x="9658906" y="257453"/>
            <a:ext cx="2459115" cy="1493668"/>
          </a:xfrm>
          <a:prstGeom prst="wedgeRoundRectCallou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مسئلۀ اصلی‌‌‌‌ جوان‌‌‌سازی باغات با کف‌‌‌برکردن بود. این مسئله نیازمند این بود که کشاورزان امنیت مالی </a:t>
            </a:r>
            <a:r>
              <a:rPr lang="fa-I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حس</a:t>
            </a:r>
            <a:r>
              <a:rPr lang="ar-SA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کنند. </a:t>
            </a:r>
            <a:endParaRPr lang="en-US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F2E0F092-8D53-46C6-B254-1C52F3840730}"/>
              </a:ext>
            </a:extLst>
          </p:cNvPr>
          <p:cNvSpPr/>
          <p:nvPr/>
        </p:nvSpPr>
        <p:spPr>
          <a:xfrm>
            <a:off x="1752587" y="3789358"/>
            <a:ext cx="2721012" cy="1413769"/>
          </a:xfrm>
          <a:prstGeom prst="wedgeRoundRectCallou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همیشه در ماشینم چکمه داشتم و هرجا نیاز شد، با</a:t>
            </a:r>
            <a:r>
              <a:rPr lang="fa-I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کشاورزها</a:t>
            </a:r>
            <a:r>
              <a:rPr lang="ar-SA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کار کردم. 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984C91EE-74CB-4973-8AE3-71359295AE2C}"/>
              </a:ext>
            </a:extLst>
          </p:cNvPr>
          <p:cNvSpPr/>
          <p:nvPr/>
        </p:nvSpPr>
        <p:spPr>
          <a:xfrm>
            <a:off x="511350" y="297552"/>
            <a:ext cx="2459115" cy="1493668"/>
          </a:xfrm>
          <a:prstGeom prst="wedgeRoundRectCallou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پس از آن، آقای رهپیما یک چک به چای‌‌کاران داد تا اگر به سود نرسند، بتوانند نقدش کنند. 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74269BFF-04D8-460B-AAA2-65F41B84CFEA}"/>
              </a:ext>
            </a:extLst>
          </p:cNvPr>
          <p:cNvSpPr/>
          <p:nvPr/>
        </p:nvSpPr>
        <p:spPr>
          <a:xfrm>
            <a:off x="8555118" y="3818359"/>
            <a:ext cx="2758001" cy="1493668"/>
          </a:xfrm>
          <a:prstGeom prst="wedgeRoundRectCallou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اقناع کشاورزان برای جوان‌‌‌‌‌‌سازی باغات، کار دشواری بود </a:t>
            </a:r>
            <a:endParaRPr 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DBE347-774A-4A18-967F-3B3E04E5F7D4}"/>
              </a:ext>
            </a:extLst>
          </p:cNvPr>
          <p:cNvSpPr/>
          <p:nvPr/>
        </p:nvSpPr>
        <p:spPr>
          <a:xfrm>
            <a:off x="334401" y="5700425"/>
            <a:ext cx="10978718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7200" algn="justLow" rtl="1">
              <a:lnSpc>
                <a:spcPct val="107000"/>
              </a:lnSpc>
              <a:spcAft>
                <a:spcPts val="800"/>
              </a:spcAft>
            </a:pPr>
            <a:r>
              <a:rPr lang="ar-SA" b="1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بعد از انجام روش‌‌‌‌های </a:t>
            </a:r>
            <a:r>
              <a:rPr lang="ar-SA" b="1" spc="2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به‌‌زراعی</a:t>
            </a:r>
            <a:r>
              <a:rPr lang="ar-SA" b="1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، باغ‌‌دارها به درآمدهای خوبی رسیدند. کیفیت برگ سبز چای</a:t>
            </a:r>
            <a:r>
              <a:rPr lang="ar-SA" b="1" spc="2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 بالاتر </a:t>
            </a:r>
            <a:r>
              <a:rPr lang="ar-SA" b="1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رفت و</a:t>
            </a:r>
            <a:r>
              <a:rPr lang="ar-SA" b="1" spc="2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 صادرات </a:t>
            </a:r>
            <a:r>
              <a:rPr lang="ar-SA" b="1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رونق گرفت.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68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</TotalTime>
  <Words>142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B Nazanin</vt:lpstr>
      <vt:lpstr>Calibri</vt:lpstr>
      <vt:lpstr>Century Gothic</vt:lpstr>
      <vt:lpstr>IRNazanin</vt:lpstr>
      <vt:lpstr>Tahoma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ghzale rz</dc:creator>
  <cp:lastModifiedBy>ghzale rz</cp:lastModifiedBy>
  <cp:revision>8</cp:revision>
  <dcterms:created xsi:type="dcterms:W3CDTF">2024-01-19T12:00:15Z</dcterms:created>
  <dcterms:modified xsi:type="dcterms:W3CDTF">2024-01-19T20:17:48Z</dcterms:modified>
</cp:coreProperties>
</file>