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01F4BC02-B9B3-49BA-B84F-77770A120B18}"/>
              </a:ext>
            </a:extLst>
          </p:cNvPr>
          <p:cNvSpPr/>
          <p:nvPr/>
        </p:nvSpPr>
        <p:spPr>
          <a:xfrm>
            <a:off x="3799642" y="1562469"/>
            <a:ext cx="4740676" cy="2210540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/>
              <a:t>درسنامه یارش</a:t>
            </a:r>
          </a:p>
          <a:p>
            <a:pPr algn="ctr"/>
            <a:r>
              <a:rPr lang="fa-IR" dirty="0"/>
              <a:t>امین محبی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0A0247-9BD7-4110-8263-06C72D94B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818" y="5712750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96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28DBFA-281F-4D44-A67E-8BAF126031DB}"/>
              </a:ext>
            </a:extLst>
          </p:cNvPr>
          <p:cNvSpPr/>
          <p:nvPr/>
        </p:nvSpPr>
        <p:spPr>
          <a:xfrm>
            <a:off x="455720" y="688053"/>
            <a:ext cx="1173628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اقتصاد بخش لاینفک زندگی است که بسیاری از روستایی‌ها به دنبالش به زندگی شهری روی آوردند.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F6F649E3-A721-495B-9133-1413020B3478}"/>
              </a:ext>
            </a:extLst>
          </p:cNvPr>
          <p:cNvCxnSpPr>
            <a:cxnSpLocks/>
          </p:cNvCxnSpPr>
          <p:nvPr/>
        </p:nvCxnSpPr>
        <p:spPr>
          <a:xfrm>
            <a:off x="3133817" y="1269507"/>
            <a:ext cx="2352583" cy="1686756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25D2AA21-17D3-4C6C-A828-62501C39C158}"/>
              </a:ext>
            </a:extLst>
          </p:cNvPr>
          <p:cNvCxnSpPr/>
          <p:nvPr/>
        </p:nvCxnSpPr>
        <p:spPr>
          <a:xfrm rot="10800000" flipV="1">
            <a:off x="8007659" y="1269506"/>
            <a:ext cx="2290439" cy="168675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B8A0530-E97C-4716-8767-1D3DFF304D60}"/>
              </a:ext>
            </a:extLst>
          </p:cNvPr>
          <p:cNvSpPr/>
          <p:nvPr/>
        </p:nvSpPr>
        <p:spPr>
          <a:xfrm>
            <a:off x="5548537" y="2729937"/>
            <a:ext cx="2414720" cy="339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lnSpc>
                <a:spcPct val="107000"/>
              </a:lnSpc>
              <a:spcBef>
                <a:spcPts val="1200"/>
              </a:spcBef>
              <a:spcAft>
                <a:spcPts val="300"/>
              </a:spcAft>
            </a:pPr>
            <a:r>
              <a:rPr lang="fa-IR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cs typeface="B Nazanin" panose="00000400000000000000" pitchFamily="2" charset="-78"/>
              </a:rPr>
              <a:t>مهاجرت معکوس و زندگی شهری</a:t>
            </a:r>
            <a:endParaRPr lang="en-US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B Nazanin" panose="00000400000000000000" pitchFamily="2" charset="-78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C3C2B68-E794-48C1-B795-6F117CEB92F9}"/>
              </a:ext>
            </a:extLst>
          </p:cNvPr>
          <p:cNvCxnSpPr>
            <a:cxnSpLocks/>
          </p:cNvCxnSpPr>
          <p:nvPr/>
        </p:nvCxnSpPr>
        <p:spPr>
          <a:xfrm flipH="1">
            <a:off x="4310108" y="3116062"/>
            <a:ext cx="1664565" cy="785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62FFF4-D599-42CB-8D85-5F1B15F7C13C}"/>
              </a:ext>
            </a:extLst>
          </p:cNvPr>
          <p:cNvCxnSpPr>
            <a:cxnSpLocks/>
          </p:cNvCxnSpPr>
          <p:nvPr/>
        </p:nvCxnSpPr>
        <p:spPr>
          <a:xfrm>
            <a:off x="6169981" y="3200016"/>
            <a:ext cx="0" cy="1585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F3FBD4D-E406-4A1F-8E9D-CBEC3BA11DB6}"/>
              </a:ext>
            </a:extLst>
          </p:cNvPr>
          <p:cNvCxnSpPr>
            <a:cxnSpLocks/>
          </p:cNvCxnSpPr>
          <p:nvPr/>
        </p:nvCxnSpPr>
        <p:spPr>
          <a:xfrm>
            <a:off x="7794594" y="3155627"/>
            <a:ext cx="0" cy="1629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D16FD9D-C86B-4C62-95A0-C7B939A4F6D8}"/>
              </a:ext>
            </a:extLst>
          </p:cNvPr>
          <p:cNvCxnSpPr/>
          <p:nvPr/>
        </p:nvCxnSpPr>
        <p:spPr>
          <a:xfrm>
            <a:off x="8007659" y="3200016"/>
            <a:ext cx="1651246" cy="484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ardrop 22">
            <a:extLst>
              <a:ext uri="{FF2B5EF4-FFF2-40B4-BE49-F238E27FC236}">
                <a16:creationId xmlns:a16="http://schemas.microsoft.com/office/drawing/2014/main" id="{5B13C40F-98F7-4C95-9047-68DCF8EA1FCD}"/>
              </a:ext>
            </a:extLst>
          </p:cNvPr>
          <p:cNvSpPr/>
          <p:nvPr/>
        </p:nvSpPr>
        <p:spPr>
          <a:xfrm>
            <a:off x="9721042" y="2956263"/>
            <a:ext cx="1793295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تخریب طبیعت و افزایش قیمت مسکن</a:t>
            </a:r>
            <a:endParaRPr lang="en-US" sz="1200" dirty="0"/>
          </a:p>
        </p:txBody>
      </p:sp>
      <p:sp>
        <p:nvSpPr>
          <p:cNvPr id="24" name="Teardrop 23">
            <a:extLst>
              <a:ext uri="{FF2B5EF4-FFF2-40B4-BE49-F238E27FC236}">
                <a16:creationId xmlns:a16="http://schemas.microsoft.com/office/drawing/2014/main" id="{03624E57-7DFB-4F23-9D97-87F3DF87CAC0}"/>
              </a:ext>
            </a:extLst>
          </p:cNvPr>
          <p:cNvSpPr/>
          <p:nvPr/>
        </p:nvSpPr>
        <p:spPr>
          <a:xfrm>
            <a:off x="7022987" y="5028817"/>
            <a:ext cx="2129891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/>
              <a:t>از بین رفتن کلونی هویتی</a:t>
            </a:r>
            <a:endParaRPr lang="en-US" sz="1400" dirty="0"/>
          </a:p>
        </p:txBody>
      </p:sp>
      <p:sp>
        <p:nvSpPr>
          <p:cNvPr id="25" name="Teardrop 24">
            <a:extLst>
              <a:ext uri="{FF2B5EF4-FFF2-40B4-BE49-F238E27FC236}">
                <a16:creationId xmlns:a16="http://schemas.microsoft.com/office/drawing/2014/main" id="{025C10C1-226B-4541-9DC9-FA281198C538}"/>
              </a:ext>
            </a:extLst>
          </p:cNvPr>
          <p:cNvSpPr/>
          <p:nvPr/>
        </p:nvSpPr>
        <p:spPr>
          <a:xfrm flipH="1">
            <a:off x="4661148" y="5028816"/>
            <a:ext cx="2129898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/>
              <a:t>افزایش بزه‌کاری</a:t>
            </a:r>
            <a:endParaRPr lang="en-US" sz="1600" dirty="0"/>
          </a:p>
        </p:txBody>
      </p:sp>
      <p:sp>
        <p:nvSpPr>
          <p:cNvPr id="26" name="Teardrop 25">
            <a:extLst>
              <a:ext uri="{FF2B5EF4-FFF2-40B4-BE49-F238E27FC236}">
                <a16:creationId xmlns:a16="http://schemas.microsoft.com/office/drawing/2014/main" id="{F1448B95-8B22-405F-99F9-C82C4D6151AA}"/>
              </a:ext>
            </a:extLst>
          </p:cNvPr>
          <p:cNvSpPr/>
          <p:nvPr/>
        </p:nvSpPr>
        <p:spPr>
          <a:xfrm flipH="1">
            <a:off x="2317072" y="3088126"/>
            <a:ext cx="1837680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ترافیک دائمی و آلوذگی هوا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8623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8367E94-D988-440B-826C-B13A38DEA7EE}"/>
              </a:ext>
            </a:extLst>
          </p:cNvPr>
          <p:cNvCxnSpPr>
            <a:cxnSpLocks/>
          </p:cNvCxnSpPr>
          <p:nvPr/>
        </p:nvCxnSpPr>
        <p:spPr>
          <a:xfrm flipV="1">
            <a:off x="1731146" y="648070"/>
            <a:ext cx="2547891" cy="292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F5983C0-107C-4B09-8F02-CBB7FBA49A01}"/>
              </a:ext>
            </a:extLst>
          </p:cNvPr>
          <p:cNvCxnSpPr>
            <a:cxnSpLocks/>
          </p:cNvCxnSpPr>
          <p:nvPr/>
        </p:nvCxnSpPr>
        <p:spPr>
          <a:xfrm>
            <a:off x="1753342" y="1012056"/>
            <a:ext cx="2803122" cy="694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AD609F-3BDC-4FC8-BEC1-24C3D5E963A0}"/>
              </a:ext>
            </a:extLst>
          </p:cNvPr>
          <p:cNvCxnSpPr>
            <a:cxnSpLocks/>
          </p:cNvCxnSpPr>
          <p:nvPr/>
        </p:nvCxnSpPr>
        <p:spPr>
          <a:xfrm>
            <a:off x="1811045" y="1180730"/>
            <a:ext cx="3151572" cy="1606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04115DB-7894-48BD-A949-66F49B7295C5}"/>
              </a:ext>
            </a:extLst>
          </p:cNvPr>
          <p:cNvCxnSpPr>
            <a:cxnSpLocks/>
          </p:cNvCxnSpPr>
          <p:nvPr/>
        </p:nvCxnSpPr>
        <p:spPr>
          <a:xfrm>
            <a:off x="1819922" y="1225117"/>
            <a:ext cx="3488925" cy="2922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A0C2CD6-B7CF-4D3D-9D84-BE11F92C9A09}"/>
              </a:ext>
            </a:extLst>
          </p:cNvPr>
          <p:cNvCxnSpPr>
            <a:cxnSpLocks/>
          </p:cNvCxnSpPr>
          <p:nvPr/>
        </p:nvCxnSpPr>
        <p:spPr>
          <a:xfrm>
            <a:off x="1597981" y="1296140"/>
            <a:ext cx="3923930" cy="4105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Terminator 24">
            <a:extLst>
              <a:ext uri="{FF2B5EF4-FFF2-40B4-BE49-F238E27FC236}">
                <a16:creationId xmlns:a16="http://schemas.microsoft.com/office/drawing/2014/main" id="{CA0D6034-80C9-420B-9E22-9CDA6A2E6D14}"/>
              </a:ext>
            </a:extLst>
          </p:cNvPr>
          <p:cNvSpPr/>
          <p:nvPr/>
        </p:nvSpPr>
        <p:spPr>
          <a:xfrm>
            <a:off x="4394448" y="184109"/>
            <a:ext cx="4385569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مهاجرت از روستا برای کار</a:t>
            </a:r>
            <a:endParaRPr lang="en-US" dirty="0"/>
          </a:p>
        </p:txBody>
      </p:sp>
      <p:sp>
        <p:nvSpPr>
          <p:cNvPr id="26" name="Flowchart: Terminator 25">
            <a:extLst>
              <a:ext uri="{FF2B5EF4-FFF2-40B4-BE49-F238E27FC236}">
                <a16:creationId xmlns:a16="http://schemas.microsoft.com/office/drawing/2014/main" id="{8C360057-9D3C-4938-85EE-5401012BB91F}"/>
              </a:ext>
            </a:extLst>
          </p:cNvPr>
          <p:cNvSpPr/>
          <p:nvPr/>
        </p:nvSpPr>
        <p:spPr>
          <a:xfrm>
            <a:off x="4689629" y="1260630"/>
            <a:ext cx="4651900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/>
              <a:t>بازگشت به روستا و مواجهه با سفال</a:t>
            </a:r>
            <a:endParaRPr lang="en-US" sz="1600" dirty="0"/>
          </a:p>
        </p:txBody>
      </p:sp>
      <p:sp>
        <p:nvSpPr>
          <p:cNvPr id="27" name="Flowchart: Terminator 26">
            <a:extLst>
              <a:ext uri="{FF2B5EF4-FFF2-40B4-BE49-F238E27FC236}">
                <a16:creationId xmlns:a16="http://schemas.microsoft.com/office/drawing/2014/main" id="{0F831B88-814F-489A-8D25-7EA6C286421E}"/>
              </a:ext>
            </a:extLst>
          </p:cNvPr>
          <p:cNvSpPr/>
          <p:nvPr/>
        </p:nvSpPr>
        <p:spPr>
          <a:xfrm>
            <a:off x="5078026" y="2480021"/>
            <a:ext cx="4989250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شروع کار با وسایل قدیمی </a:t>
            </a:r>
            <a:endParaRPr lang="en-US" dirty="0"/>
          </a:p>
        </p:txBody>
      </p:sp>
      <p:sp>
        <p:nvSpPr>
          <p:cNvPr id="28" name="Flowchart: Terminator 27">
            <a:extLst>
              <a:ext uri="{FF2B5EF4-FFF2-40B4-BE49-F238E27FC236}">
                <a16:creationId xmlns:a16="http://schemas.microsoft.com/office/drawing/2014/main" id="{372E676F-040A-4430-B5D6-8F7A95B50761}"/>
              </a:ext>
            </a:extLst>
          </p:cNvPr>
          <p:cNvSpPr/>
          <p:nvPr/>
        </p:nvSpPr>
        <p:spPr>
          <a:xfrm>
            <a:off x="5442012" y="3799034"/>
            <a:ext cx="5797118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پیدا کردن راه‌هایی برای کار  بهینه</a:t>
            </a:r>
            <a:endParaRPr lang="en-US" dirty="0"/>
          </a:p>
        </p:txBody>
      </p:sp>
      <p:sp>
        <p:nvSpPr>
          <p:cNvPr id="29" name="Flowchart: Terminator 28">
            <a:extLst>
              <a:ext uri="{FF2B5EF4-FFF2-40B4-BE49-F238E27FC236}">
                <a16:creationId xmlns:a16="http://schemas.microsoft.com/office/drawing/2014/main" id="{0748BB1B-5C0B-4C51-9F73-951660183A8C}"/>
              </a:ext>
            </a:extLst>
          </p:cNvPr>
          <p:cNvSpPr/>
          <p:nvPr/>
        </p:nvSpPr>
        <p:spPr>
          <a:xfrm>
            <a:off x="5592933" y="4995509"/>
            <a:ext cx="6374167" cy="81230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تأسیس کارخانه، بازگشت روستایی‌ها و صادرات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378E8A-0E29-40F2-B7E7-D71E22306D05}"/>
              </a:ext>
            </a:extLst>
          </p:cNvPr>
          <p:cNvSpPr txBox="1"/>
          <p:nvPr/>
        </p:nvSpPr>
        <p:spPr>
          <a:xfrm>
            <a:off x="106532" y="756367"/>
            <a:ext cx="1624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امین محبی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859BA362-28D9-47BC-8490-6511EB093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24" y="4289705"/>
            <a:ext cx="3724183" cy="22221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1DCF784F-E1C9-4C6C-BE7F-3372CB06FD37}"/>
              </a:ext>
            </a:extLst>
          </p:cNvPr>
          <p:cNvSpPr/>
          <p:nvPr/>
        </p:nvSpPr>
        <p:spPr>
          <a:xfrm>
            <a:off x="603682" y="6466051"/>
            <a:ext cx="11967099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" marR="0" indent="-1905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الان فهمیده‌ایم واقعاً این خاک</a:t>
            </a:r>
            <a:r>
              <a:rPr lang="fa-IR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طلا بوده  با همین گن</a:t>
            </a:r>
            <a:r>
              <a:rPr lang="fa-IR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ج</a:t>
            </a:r>
            <a:r>
              <a:rPr lang="ar-SA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می‌‌‌‌شود در همین روستا</a:t>
            </a:r>
            <a:r>
              <a:rPr lang="fa-IR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خیلی بهتر از شهر زندگی کرد. کافی است که این گنج را کشف کنیم.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89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2" grpId="0"/>
      <p:bldP spid="35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261</TotalTime>
  <Words>107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B Nazanin</vt:lpstr>
      <vt:lpstr>Calibri</vt:lpstr>
      <vt:lpstr>Calibri Light</vt:lpstr>
      <vt:lpstr>Century Gothic</vt:lpstr>
      <vt:lpstr>IRNazanin</vt:lpstr>
      <vt:lpstr>Tahoma</vt:lpstr>
      <vt:lpstr>Wingdings 3</vt:lpstr>
      <vt:lpstr>Wisp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8</cp:revision>
  <dcterms:created xsi:type="dcterms:W3CDTF">2024-01-19T07:06:24Z</dcterms:created>
  <dcterms:modified xsi:type="dcterms:W3CDTF">2024-01-19T11:28:02Z</dcterms:modified>
</cp:coreProperties>
</file>