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zale rz" initials="gr" lastIdx="1" clrIdx="0">
    <p:extLst>
      <p:ext uri="{19B8F6BF-5375-455C-9EA6-DF929625EA0E}">
        <p15:presenceInfo xmlns:p15="http://schemas.microsoft.com/office/powerpoint/2012/main" userId="fb0a7583dc5da28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C0D12-FF34-4D61-9327-621534DD0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4003" y="2044479"/>
            <a:ext cx="7766936" cy="1646302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E313EC95-07B0-49CC-B7DD-9AF8EE8C3831}"/>
              </a:ext>
            </a:extLst>
          </p:cNvPr>
          <p:cNvSpPr/>
          <p:nvPr/>
        </p:nvSpPr>
        <p:spPr>
          <a:xfrm>
            <a:off x="2610035" y="2331427"/>
            <a:ext cx="5379869" cy="156247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/>
              <a:t>درسنامه یارَش</a:t>
            </a:r>
          </a:p>
          <a:p>
            <a:pPr algn="ctr"/>
            <a:endParaRPr lang="fa-IR" dirty="0"/>
          </a:p>
          <a:p>
            <a:pPr algn="ctr"/>
            <a:r>
              <a:rPr lang="fa-IR" dirty="0"/>
              <a:t>روستای سالکده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4AED09-5BC7-438F-AB95-74312707C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604" y="5659484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35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B7815-4AA7-46CF-B0F6-68CE43617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512" y="466344"/>
            <a:ext cx="8597612" cy="975784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solidFill>
                  <a:schemeClr val="accent6">
                    <a:lumMod val="75000"/>
                  </a:schemeClr>
                </a:solidFill>
              </a:rPr>
              <a:t>گذر زمان، تغییر سبک زندگی و تاثیر آن بر </a:t>
            </a:r>
            <a:r>
              <a:rPr lang="fa-IR" sz="2800" dirty="0"/>
              <a:t>طبیعت </a:t>
            </a:r>
            <a:r>
              <a:rPr lang="fa-IR" sz="2800" dirty="0">
                <a:solidFill>
                  <a:schemeClr val="accent6">
                    <a:lumMod val="75000"/>
                  </a:schemeClr>
                </a:solidFill>
              </a:rPr>
              <a:t>ایران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Flowchart: Stored Data 5">
            <a:extLst>
              <a:ext uri="{FF2B5EF4-FFF2-40B4-BE49-F238E27FC236}">
                <a16:creationId xmlns:a16="http://schemas.microsoft.com/office/drawing/2014/main" id="{2519B0E7-2B25-4B7B-813B-6899C8BE1B10}"/>
              </a:ext>
            </a:extLst>
          </p:cNvPr>
          <p:cNvSpPr/>
          <p:nvPr/>
        </p:nvSpPr>
        <p:spPr>
          <a:xfrm>
            <a:off x="6300187" y="1442128"/>
            <a:ext cx="3346881" cy="936100"/>
          </a:xfrm>
          <a:prstGeom prst="flowChartOnlineStorag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b="1" dirty="0">
                <a:solidFill>
                  <a:schemeClr val="accent6">
                    <a:lumMod val="50000"/>
                  </a:schemeClr>
                </a:solidFill>
              </a:rPr>
              <a:t>تغییر بسته بندی‌ها از</a:t>
            </a:r>
          </a:p>
          <a:p>
            <a:pPr algn="ctr"/>
            <a:r>
              <a:rPr lang="fa-IR" sz="1200" b="1" dirty="0">
                <a:solidFill>
                  <a:schemeClr val="accent6">
                    <a:lumMod val="50000"/>
                  </a:schemeClr>
                </a:solidFill>
              </a:rPr>
              <a:t> کاغذ و پارچه به پلاستیک</a:t>
            </a:r>
            <a:endParaRPr lang="en-US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Flowchart: Stored Data 6">
            <a:extLst>
              <a:ext uri="{FF2B5EF4-FFF2-40B4-BE49-F238E27FC236}">
                <a16:creationId xmlns:a16="http://schemas.microsoft.com/office/drawing/2014/main" id="{EC6941CE-AEAA-451D-9DC5-9D9BF5C06F36}"/>
              </a:ext>
            </a:extLst>
          </p:cNvPr>
          <p:cNvSpPr/>
          <p:nvPr/>
        </p:nvSpPr>
        <p:spPr>
          <a:xfrm>
            <a:off x="6924582" y="3258106"/>
            <a:ext cx="3542190" cy="936100"/>
          </a:xfrm>
          <a:prstGeom prst="flowChartOnlineStorag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>
                <a:solidFill>
                  <a:schemeClr val="accent6">
                    <a:lumMod val="50000"/>
                  </a:schemeClr>
                </a:solidFill>
              </a:rPr>
              <a:t>بازیافت زباله‌ها به جای خانه در لندفیل‌ها</a:t>
            </a:r>
            <a:endParaRPr lang="en-US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Flowchart: Stored Data 7">
            <a:extLst>
              <a:ext uri="{FF2B5EF4-FFF2-40B4-BE49-F238E27FC236}">
                <a16:creationId xmlns:a16="http://schemas.microsoft.com/office/drawing/2014/main" id="{AC2DBF42-CDA9-4BBA-9435-0DEB1A00F7C6}"/>
              </a:ext>
            </a:extLst>
          </p:cNvPr>
          <p:cNvSpPr/>
          <p:nvPr/>
        </p:nvSpPr>
        <p:spPr>
          <a:xfrm>
            <a:off x="6462941" y="5074084"/>
            <a:ext cx="3346881" cy="936099"/>
          </a:xfrm>
          <a:prstGeom prst="flowChartOnlineStorag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>
                <a:solidFill>
                  <a:schemeClr val="accent6">
                    <a:lumMod val="50000"/>
                  </a:schemeClr>
                </a:solidFill>
              </a:rPr>
              <a:t>عدم جداسازی و استفاده مجدد از زباله‌ها </a:t>
            </a:r>
            <a:endParaRPr lang="en-US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F50BD8D-2761-4BD8-B2CC-2D6FFDFDC876}"/>
              </a:ext>
            </a:extLst>
          </p:cNvPr>
          <p:cNvCxnSpPr/>
          <p:nvPr/>
        </p:nvCxnSpPr>
        <p:spPr>
          <a:xfrm flipH="1">
            <a:off x="5193437" y="1910178"/>
            <a:ext cx="902563" cy="655469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EF24E7-3C72-4BC1-9CC2-D679157168FA}"/>
              </a:ext>
            </a:extLst>
          </p:cNvPr>
          <p:cNvCxnSpPr/>
          <p:nvPr/>
        </p:nvCxnSpPr>
        <p:spPr>
          <a:xfrm flipH="1">
            <a:off x="5379868" y="3870664"/>
            <a:ext cx="139379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CF309E5-96AF-4E5A-B5C1-A24253164D99}"/>
              </a:ext>
            </a:extLst>
          </p:cNvPr>
          <p:cNvCxnSpPr/>
          <p:nvPr/>
        </p:nvCxnSpPr>
        <p:spPr>
          <a:xfrm flipH="1" flipV="1">
            <a:off x="5379868" y="5184559"/>
            <a:ext cx="1083073" cy="55041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Folded Corner 18">
            <a:extLst>
              <a:ext uri="{FF2B5EF4-FFF2-40B4-BE49-F238E27FC236}">
                <a16:creationId xmlns:a16="http://schemas.microsoft.com/office/drawing/2014/main" id="{4F68A1F3-0FB7-4F83-9CF4-109A0129455F}"/>
              </a:ext>
            </a:extLst>
          </p:cNvPr>
          <p:cNvSpPr/>
          <p:nvPr/>
        </p:nvSpPr>
        <p:spPr>
          <a:xfrm>
            <a:off x="1091954" y="2024109"/>
            <a:ext cx="3639844" cy="3409021"/>
          </a:xfrm>
          <a:prstGeom prst="foldedCorner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b="1" dirty="0">
                <a:solidFill>
                  <a:schemeClr val="bg2">
                    <a:lumMod val="10000"/>
                  </a:schemeClr>
                </a:solidFill>
              </a:rPr>
              <a:t>رفته‌‌رفته از حدود صد سال پیش، با ترویج انواع</a:t>
            </a:r>
          </a:p>
          <a:p>
            <a:pPr algn="ctr"/>
            <a:endParaRPr lang="fa-IR" sz="1200" b="1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fa-IR" sz="1200" b="1" dirty="0">
                <a:solidFill>
                  <a:schemeClr val="bg2">
                    <a:lumMod val="10000"/>
                  </a:schemeClr>
                </a:solidFill>
              </a:rPr>
              <a:t> پلاستیک، مردم تبدیل شدند به کارخانه‌‌های</a:t>
            </a:r>
          </a:p>
          <a:p>
            <a:pPr algn="ctr"/>
            <a:endParaRPr lang="fa-IR" sz="1200" b="1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fa-IR" sz="1200" b="1" dirty="0">
                <a:solidFill>
                  <a:schemeClr val="bg2">
                    <a:lumMod val="10000"/>
                  </a:schemeClr>
                </a:solidFill>
              </a:rPr>
              <a:t> کوچک تولید زباله</a:t>
            </a:r>
            <a:r>
              <a:rPr lang="fa-IR" sz="1200" b="1" dirty="0"/>
              <a:t>. </a:t>
            </a:r>
          </a:p>
          <a:p>
            <a:pPr algn="ctr"/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03691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50A57-F96A-405D-8D12-5F23AD703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6602"/>
            <a:ext cx="9721920" cy="822961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200" b="1" dirty="0">
                <a:solidFill>
                  <a:schemeClr val="accent2">
                    <a:lumMod val="50000"/>
                  </a:schemeClr>
                </a:solidFill>
              </a:rPr>
              <a:t>علاوه‌‌بر ترویج تفکیک زباله، نسل بشر نیاز به ترویج سبک جدیدی از زندگی دارد</a:t>
            </a:r>
            <a:r>
              <a:rPr lang="fa-IR" dirty="0"/>
              <a:t>.</a:t>
            </a:r>
            <a:br>
              <a:rPr lang="en-US" dirty="0"/>
            </a:br>
            <a:br>
              <a:rPr lang="fa-IR" sz="1600" dirty="0"/>
            </a:br>
            <a:endParaRPr lang="en-US" sz="1600" dirty="0"/>
          </a:p>
        </p:txBody>
      </p:sp>
      <p:pic>
        <p:nvPicPr>
          <p:cNvPr id="21" name="Picture Placeholder 20">
            <a:extLst>
              <a:ext uri="{FF2B5EF4-FFF2-40B4-BE49-F238E27FC236}">
                <a16:creationId xmlns:a16="http://schemas.microsoft.com/office/drawing/2014/main" id="{DA33240E-4DFC-4BAD-A91B-2054AC208AC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495" b="16495"/>
          <a:stretch>
            <a:fillRect/>
          </a:stretch>
        </p:blipFill>
        <p:spPr>
          <a:xfrm>
            <a:off x="2373858" y="1965354"/>
            <a:ext cx="5689080" cy="315979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329736D0-2380-46A2-94B5-56CC5ADE0DA1}"/>
              </a:ext>
            </a:extLst>
          </p:cNvPr>
          <p:cNvSpPr/>
          <p:nvPr/>
        </p:nvSpPr>
        <p:spPr>
          <a:xfrm>
            <a:off x="8080138" y="1393303"/>
            <a:ext cx="1550342" cy="949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b="1" i="1" dirty="0"/>
              <a:t>دهیار دغدغه‌مند</a:t>
            </a:r>
            <a:endParaRPr lang="en-US" sz="1200" i="1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65CF6E5-DD55-4EB9-9FCC-D921B2EBFA54}"/>
              </a:ext>
            </a:extLst>
          </p:cNvPr>
          <p:cNvSpPr/>
          <p:nvPr/>
        </p:nvSpPr>
        <p:spPr>
          <a:xfrm>
            <a:off x="8634571" y="3138257"/>
            <a:ext cx="1550342" cy="949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900" b="1" i="1" dirty="0"/>
              <a:t>گروه ترویجی بازیافت</a:t>
            </a:r>
            <a:endParaRPr lang="en-US" sz="900" b="1" i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1B274D3-EC0B-48F8-9EF6-69B6C4C40A32}"/>
              </a:ext>
            </a:extLst>
          </p:cNvPr>
          <p:cNvSpPr/>
          <p:nvPr/>
        </p:nvSpPr>
        <p:spPr>
          <a:xfrm flipH="1">
            <a:off x="8229597" y="4883212"/>
            <a:ext cx="1447901" cy="9494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000" b="1" i="1" dirty="0"/>
              <a:t>دستگاه زباله سوز</a:t>
            </a:r>
            <a:endParaRPr lang="en-US" sz="1000" b="1" i="1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3FAD403-25C9-4365-AB93-31F9CDC7AD06}"/>
              </a:ext>
            </a:extLst>
          </p:cNvPr>
          <p:cNvSpPr/>
          <p:nvPr/>
        </p:nvSpPr>
        <p:spPr>
          <a:xfrm>
            <a:off x="507818" y="1406618"/>
            <a:ext cx="160106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050" b="1" i="1" dirty="0"/>
              <a:t>مهندس پای‌کار</a:t>
            </a:r>
            <a:endParaRPr lang="en-US" sz="1050" b="1" i="1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8426ADC-433E-4CF0-8A38-8C0B7C4396F7}"/>
              </a:ext>
            </a:extLst>
          </p:cNvPr>
          <p:cNvSpPr/>
          <p:nvPr/>
        </p:nvSpPr>
        <p:spPr>
          <a:xfrm>
            <a:off x="136325" y="3075867"/>
            <a:ext cx="1455939" cy="9143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900" b="1" i="1" dirty="0"/>
              <a:t>همراهی مردم</a:t>
            </a:r>
            <a:endParaRPr lang="en-US" sz="900" b="1" i="1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A49B87A-529F-47BA-B77F-8580C555815A}"/>
              </a:ext>
            </a:extLst>
          </p:cNvPr>
          <p:cNvSpPr/>
          <p:nvPr/>
        </p:nvSpPr>
        <p:spPr>
          <a:xfrm>
            <a:off x="783250" y="4838331"/>
            <a:ext cx="1492291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000" b="1" i="1" dirty="0"/>
              <a:t>همراهی دستگاه‌های دولتی</a:t>
            </a:r>
            <a:endParaRPr lang="en-US" sz="1000" b="1" i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BFEA3F-C5D3-4C75-96BF-2B3BA9E795A3}"/>
              </a:ext>
            </a:extLst>
          </p:cNvPr>
          <p:cNvSpPr/>
          <p:nvPr/>
        </p:nvSpPr>
        <p:spPr>
          <a:xfrm>
            <a:off x="669823" y="6031296"/>
            <a:ext cx="90076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600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مردم که با دست خودشان و همت خودشان، زمین، این میراث الهی آباواجدادی را از بحرانی بزرگ نجات دادند و حفظش کردند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0176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6F8F1C1-33FC-4CE2-B5ED-B708BFB7B29B}"/>
              </a:ext>
            </a:extLst>
          </p:cNvPr>
          <p:cNvSpPr/>
          <p:nvPr/>
        </p:nvSpPr>
        <p:spPr>
          <a:xfrm>
            <a:off x="-392288" y="268885"/>
            <a:ext cx="10532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b="1" dirty="0">
                <a:cs typeface="B Nazanin" panose="00000400000000000000" pitchFamily="2" charset="-78"/>
              </a:rPr>
              <a:t>دهیار سالک‌‌‌‌ده از همه طرف تحت‌فشار بود. ادارۀ‌‌ محیط‌‌‌‌زیست و بخشداری ازس شکایت کرده بودند. 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24B4FB8D-CC5E-4B33-BD16-19A89DB8F212}"/>
              </a:ext>
            </a:extLst>
          </p:cNvPr>
          <p:cNvSpPr/>
          <p:nvPr/>
        </p:nvSpPr>
        <p:spPr>
          <a:xfrm>
            <a:off x="5193437" y="807068"/>
            <a:ext cx="452761" cy="71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8C6684-8CA9-41B6-B33B-0EA2E18839AD}"/>
              </a:ext>
            </a:extLst>
          </p:cNvPr>
          <p:cNvSpPr/>
          <p:nvPr/>
        </p:nvSpPr>
        <p:spPr>
          <a:xfrm>
            <a:off x="2606944" y="167662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b="1" dirty="0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E9C74A90-DA66-4349-972F-A7CC55428DF1}"/>
              </a:ext>
            </a:extLst>
          </p:cNvPr>
          <p:cNvSpPr/>
          <p:nvPr/>
        </p:nvSpPr>
        <p:spPr>
          <a:xfrm>
            <a:off x="5193437" y="2214808"/>
            <a:ext cx="473112" cy="8132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225363-CED6-4F2F-AC88-2ABDAEDD7F4C}"/>
              </a:ext>
            </a:extLst>
          </p:cNvPr>
          <p:cNvSpPr/>
          <p:nvPr/>
        </p:nvSpPr>
        <p:spPr>
          <a:xfrm>
            <a:off x="1453541" y="3104120"/>
            <a:ext cx="84490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>
                <a:cs typeface="B Nazanin" panose="00000400000000000000" pitchFamily="2" charset="-78"/>
              </a:rPr>
              <a:t>بودجه‌‌‌‌ای بیست‌‌میلیونی وسط گذاشت و خودش به‌‌سراغ شرکت ترویجی در زمینۀ بازیافت رفت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3C7F76D6-C1D1-45E0-B834-38BADA7B6B18}"/>
              </a:ext>
            </a:extLst>
          </p:cNvPr>
          <p:cNvSpPr/>
          <p:nvPr/>
        </p:nvSpPr>
        <p:spPr>
          <a:xfrm>
            <a:off x="5193437" y="3625481"/>
            <a:ext cx="484632" cy="7334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B3F7FE-51EC-4E40-B266-F17EB41757FC}"/>
              </a:ext>
            </a:extLst>
          </p:cNvPr>
          <p:cNvSpPr/>
          <p:nvPr/>
        </p:nvSpPr>
        <p:spPr>
          <a:xfrm>
            <a:off x="1866906" y="4448375"/>
            <a:ext cx="7599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>
                <a:cs typeface="B Nazanin" panose="00000400000000000000" pitchFamily="2" charset="-78"/>
              </a:rPr>
              <a:t>با جست‌‌وجو در اینترنت، با دستگاه زباله‌‌سوز آشنا شدند که نه دودی داشت و نه آلودگی‌‌ای.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FCFFE053-4762-41CE-9F7C-0AC2287797C1}"/>
              </a:ext>
            </a:extLst>
          </p:cNvPr>
          <p:cNvSpPr/>
          <p:nvPr/>
        </p:nvSpPr>
        <p:spPr>
          <a:xfrm>
            <a:off x="5193437" y="4989128"/>
            <a:ext cx="484632" cy="7830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567296A-4712-4A64-A979-4D53D104A8D1}"/>
              </a:ext>
            </a:extLst>
          </p:cNvPr>
          <p:cNvSpPr/>
          <p:nvPr/>
        </p:nvSpPr>
        <p:spPr>
          <a:xfrm>
            <a:off x="2312453" y="6050932"/>
            <a:ext cx="8336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رایزنی‌‌‌‌ها برای تأمین بودجه از ارگان‌‌‌‌های دولتی و مسئولان به جایی نرسید</a:t>
            </a:r>
            <a:r>
              <a:rPr lang="fa-IR" dirty="0">
                <a:solidFill>
                  <a:srgbClr val="FF0000"/>
                </a:solidFill>
              </a:rPr>
              <a:t>. 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4737933-D991-4FA0-B092-33B993DAD4B9}"/>
              </a:ext>
            </a:extLst>
          </p:cNvPr>
          <p:cNvSpPr/>
          <p:nvPr/>
        </p:nvSpPr>
        <p:spPr>
          <a:xfrm>
            <a:off x="1554480" y="1704074"/>
            <a:ext cx="8449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وقتی آقای مهندس‌نیک‌‌‌‌پی از موضوع باخبر شد، تصمیم گرفت برای روستای پدری‌‌‌‌اش کاری کند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7462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bbon: Curved and Tilted Up 6">
            <a:extLst>
              <a:ext uri="{FF2B5EF4-FFF2-40B4-BE49-F238E27FC236}">
                <a16:creationId xmlns:a16="http://schemas.microsoft.com/office/drawing/2014/main" id="{07D99506-19AD-4392-BBCA-FCB3FBBA6B84}"/>
              </a:ext>
            </a:extLst>
          </p:cNvPr>
          <p:cNvSpPr/>
          <p:nvPr/>
        </p:nvSpPr>
        <p:spPr>
          <a:xfrm>
            <a:off x="319596" y="3071673"/>
            <a:ext cx="10156054" cy="989772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امروز سالک‌‌ده با تحولی بزرگ، به‌‌عنوان روستای پاک شناخته می‌شود.</a:t>
            </a:r>
            <a:endParaRPr lang="en-US" sz="11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C1FBB4B0-2707-4553-A4D2-A9152B4A5054}"/>
              </a:ext>
            </a:extLst>
          </p:cNvPr>
          <p:cNvSpPr/>
          <p:nvPr/>
        </p:nvSpPr>
        <p:spPr>
          <a:xfrm flipH="1">
            <a:off x="7219022" y="1242431"/>
            <a:ext cx="1784411" cy="1291701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/>
              <a:t>حذف شیرابه</a:t>
            </a:r>
            <a:endParaRPr lang="en-US" sz="1400" dirty="0"/>
          </a:p>
        </p:txBody>
      </p:sp>
      <p:sp>
        <p:nvSpPr>
          <p:cNvPr id="9" name="Callout: Line 8">
            <a:extLst>
              <a:ext uri="{FF2B5EF4-FFF2-40B4-BE49-F238E27FC236}">
                <a16:creationId xmlns:a16="http://schemas.microsoft.com/office/drawing/2014/main" id="{6488D8CD-6961-49DC-ABA9-B60F2F3095C6}"/>
              </a:ext>
            </a:extLst>
          </p:cNvPr>
          <p:cNvSpPr/>
          <p:nvPr/>
        </p:nvSpPr>
        <p:spPr>
          <a:xfrm>
            <a:off x="1544715" y="1229557"/>
            <a:ext cx="1784411" cy="1358284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حذف دود و آلودگی</a:t>
            </a:r>
            <a:endParaRPr lang="en-US" sz="1600" dirty="0"/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6FC12B86-6FC5-4595-AFE8-14D10EF42B27}"/>
              </a:ext>
            </a:extLst>
          </p:cNvPr>
          <p:cNvSpPr/>
          <p:nvPr/>
        </p:nvSpPr>
        <p:spPr>
          <a:xfrm>
            <a:off x="1469254" y="4811698"/>
            <a:ext cx="1935332" cy="1420427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از بین رفتن آلودگی آب و مزارع</a:t>
            </a:r>
            <a:endParaRPr lang="en-US" sz="1600" dirty="0"/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A1E46F2C-0D47-49F2-AC2A-A416B29EE707}"/>
              </a:ext>
            </a:extLst>
          </p:cNvPr>
          <p:cNvSpPr/>
          <p:nvPr/>
        </p:nvSpPr>
        <p:spPr>
          <a:xfrm flipH="1">
            <a:off x="7344341" y="4731799"/>
            <a:ext cx="1935333" cy="1420426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از بین رفتن دپو</a:t>
            </a:r>
            <a:endParaRPr lang="en-US" sz="1200" dirty="0"/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5D14780C-F198-4DF0-A1AC-833E95814E91}"/>
              </a:ext>
            </a:extLst>
          </p:cNvPr>
          <p:cNvCxnSpPr/>
          <p:nvPr/>
        </p:nvCxnSpPr>
        <p:spPr>
          <a:xfrm>
            <a:off x="5610687" y="1262848"/>
            <a:ext cx="1233996" cy="845508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48A73469-B131-4032-A689-3EE328D8653F}"/>
              </a:ext>
            </a:extLst>
          </p:cNvPr>
          <p:cNvCxnSpPr>
            <a:cxnSpLocks/>
          </p:cNvCxnSpPr>
          <p:nvPr/>
        </p:nvCxnSpPr>
        <p:spPr>
          <a:xfrm rot="10800000" flipV="1">
            <a:off x="3923931" y="1262846"/>
            <a:ext cx="1312417" cy="87107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E418C88E-7DBD-47DC-9230-F40D6146A045}"/>
              </a:ext>
            </a:extLst>
          </p:cNvPr>
          <p:cNvCxnSpPr/>
          <p:nvPr/>
        </p:nvCxnSpPr>
        <p:spPr>
          <a:xfrm flipV="1">
            <a:off x="5610687" y="5354202"/>
            <a:ext cx="1340529" cy="87792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E53B4148-C4EA-4E57-A99F-53146BC4131B}"/>
              </a:ext>
            </a:extLst>
          </p:cNvPr>
          <p:cNvCxnSpPr/>
          <p:nvPr/>
        </p:nvCxnSpPr>
        <p:spPr>
          <a:xfrm rot="10800000">
            <a:off x="3844032" y="5354203"/>
            <a:ext cx="1392317" cy="87792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327579B2-C1BA-4BAF-983E-CD38815D08E7}"/>
              </a:ext>
            </a:extLst>
          </p:cNvPr>
          <p:cNvSpPr/>
          <p:nvPr/>
        </p:nvSpPr>
        <p:spPr>
          <a:xfrm>
            <a:off x="2285232" y="318006"/>
            <a:ext cx="6224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باز هم آقای نیک‌‌‌‌پی و خیران دست‌‌به‌‌جیب شدند و دستگاه را خریداری کردند. </a:t>
            </a:r>
            <a:endParaRPr lang="en-US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21765F-A892-4B72-9338-E63BFC46076B}"/>
              </a:ext>
            </a:extLst>
          </p:cNvPr>
          <p:cNvSpPr/>
          <p:nvPr/>
        </p:nvSpPr>
        <p:spPr>
          <a:xfrm rot="10800000" flipV="1">
            <a:off x="2436920" y="6355328"/>
            <a:ext cx="62247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اگر ماشین‌‌‌‌های گذری حتی ذره‌‌ای زباله بریزند، مردم بهشان تذکر می‌‌دهند </a:t>
            </a:r>
            <a:endParaRPr lang="en-US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87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23" grpId="0"/>
      <p:bldP spid="2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1176</TotalTime>
  <Words>249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 Nazanin</vt:lpstr>
      <vt:lpstr>Calibri</vt:lpstr>
      <vt:lpstr>IRNazanin</vt:lpstr>
      <vt:lpstr>Tahoma</vt:lpstr>
      <vt:lpstr>Trebuchet MS</vt:lpstr>
      <vt:lpstr>Wingdings 3</vt:lpstr>
      <vt:lpstr>Facet</vt:lpstr>
      <vt:lpstr>PowerPoint Presentation</vt:lpstr>
      <vt:lpstr>گذر زمان، تغییر سبک زندگی و تاثیر آن بر طبیعت ایران</vt:lpstr>
      <vt:lpstr>علاوه‌‌بر ترویج تفکیک زباله، نسل بشر نیاز به ترویج سبک جدیدی از زندگی دارد.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درسنامه  یارَش</dc:title>
  <dc:creator>ghzale rz</dc:creator>
  <cp:lastModifiedBy>ghzale rz</cp:lastModifiedBy>
  <cp:revision>15</cp:revision>
  <dcterms:created xsi:type="dcterms:W3CDTF">2024-01-17T13:11:56Z</dcterms:created>
  <dcterms:modified xsi:type="dcterms:W3CDTF">2024-01-18T08:48:34Z</dcterms:modified>
</cp:coreProperties>
</file>